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3" r:id="rId33"/>
    <p:sldId id="294" r:id="rId34"/>
    <p:sldId id="297" r:id="rId35"/>
    <p:sldId id="300" r:id="rId36"/>
    <p:sldId id="298" r:id="rId37"/>
    <p:sldId id="299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27" r:id="rId59"/>
    <p:sldId id="328" r:id="rId60"/>
    <p:sldId id="329" r:id="rId61"/>
    <p:sldId id="330" r:id="rId62"/>
    <p:sldId id="331" r:id="rId63"/>
    <p:sldId id="332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6" r:id="rId78"/>
    <p:sldId id="348" r:id="rId79"/>
    <p:sldId id="349" r:id="rId80"/>
    <p:sldId id="350" r:id="rId81"/>
    <p:sldId id="351" r:id="rId82"/>
    <p:sldId id="352" r:id="rId83"/>
    <p:sldId id="353" r:id="rId84"/>
    <p:sldId id="354" r:id="rId85"/>
    <p:sldId id="347" r:id="rId86"/>
    <p:sldId id="355" r:id="rId87"/>
    <p:sldId id="356" r:id="rId88"/>
    <p:sldId id="357" r:id="rId89"/>
    <p:sldId id="358" r:id="rId90"/>
    <p:sldId id="359" r:id="rId91"/>
    <p:sldId id="360" r:id="rId92"/>
    <p:sldId id="361" r:id="rId93"/>
    <p:sldId id="362" r:id="rId94"/>
    <p:sldId id="363" r:id="rId95"/>
    <p:sldId id="364" r:id="rId96"/>
    <p:sldId id="365" r:id="rId97"/>
    <p:sldId id="366" r:id="rId98"/>
    <p:sldId id="373" r:id="rId99"/>
    <p:sldId id="374" r:id="rId100"/>
    <p:sldId id="375" r:id="rId101"/>
    <p:sldId id="376" r:id="rId102"/>
    <p:sldId id="377" r:id="rId103"/>
    <p:sldId id="378" r:id="rId104"/>
    <p:sldId id="379" r:id="rId105"/>
    <p:sldId id="368" r:id="rId106"/>
    <p:sldId id="369" r:id="rId107"/>
    <p:sldId id="370" r:id="rId108"/>
    <p:sldId id="371" r:id="rId109"/>
    <p:sldId id="372" r:id="rId11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F7B0E-07BF-488E-81A3-077031AF7FFC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44FC-8A5F-4827-85D9-BF0523B219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170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F7B0E-07BF-488E-81A3-077031AF7FFC}" type="datetimeFigureOut">
              <a:rPr lang="ru-RU" smtClean="0"/>
              <a:pPr/>
              <a:t>20.02.2014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44FC-8A5F-4827-85D9-BF0523B219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0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000" smtClean="0">
                <a:solidFill>
                  <a:srgbClr val="C00000"/>
                </a:solidFill>
              </a:rPr>
              <a:t>Федеральный закон РФ</a:t>
            </a:r>
            <a:br>
              <a:rPr lang="ru-RU" sz="3000" smtClean="0">
                <a:solidFill>
                  <a:srgbClr val="C00000"/>
                </a:solidFill>
              </a:rPr>
            </a:br>
            <a:r>
              <a:rPr lang="ru-RU" sz="3000" smtClean="0">
                <a:solidFill>
                  <a:srgbClr val="C00000"/>
                </a:solidFill>
              </a:rPr>
              <a:t> «Об образовании в Российской Федерации»</a:t>
            </a:r>
            <a:br>
              <a:rPr lang="ru-RU" sz="3000" smtClean="0">
                <a:solidFill>
                  <a:srgbClr val="C00000"/>
                </a:solidFill>
              </a:rPr>
            </a:br>
            <a:r>
              <a:rPr lang="ru-RU" sz="2400" b="1" smtClean="0">
                <a:solidFill>
                  <a:schemeClr val="accent6">
                    <a:lumMod val="75000"/>
                  </a:schemeClr>
                </a:solidFill>
              </a:rPr>
              <a:t>Структура системы образования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116600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0195293"/>
      </p:ext>
    </p:extLst>
  </p:cSld>
  <p:clrMapOvr>
    <a:masterClrMapping/>
  </p:clrMapOvr>
  <p:transition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Информация Федерального института развития образования (ФИРО)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1249289"/>
      </p:ext>
    </p:extLst>
  </p:cSld>
  <p:clrMapOvr>
    <a:masterClrMapping/>
  </p:clrMapOvr>
  <p:transition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Реализация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7558032"/>
      </p:ext>
    </p:extLst>
  </p:cSld>
  <p:clrMapOvr>
    <a:masterClrMapping/>
  </p:clrMapOvr>
  <p:transition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План действий по обеспечению введения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9823721"/>
      </p:ext>
    </p:extLst>
  </p:cSld>
  <p:clrMapOvr>
    <a:masterClrMapping/>
  </p:clrMapOvr>
  <p:transition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Письмо в органы исполнительной власти субъектов РФ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3018785"/>
      </p:ext>
    </p:extLst>
  </p:cSld>
  <p:clrMapOvr>
    <a:masterClrMapping/>
  </p:clrMapOvr>
  <p:transition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1526316"/>
      </p:ext>
    </p:extLst>
  </p:cSld>
  <p:clrMapOvr>
    <a:masterClrMapping/>
  </p:clrMapOvr>
  <p:transition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3872888"/>
      </p:ext>
    </p:extLst>
  </p:cSld>
  <p:clrMapOvr>
    <a:masterClrMapping/>
  </p:clrMapOvr>
  <p:transition>
    <p:fade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Методическая помощь педагогам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7287568"/>
      </p:ext>
    </p:extLst>
  </p:cSld>
  <p:clrMapOvr>
    <a:masterClrMapping/>
  </p:clrMapOvr>
  <p:transition>
    <p:fade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screen"/>
          <a:srcRect b="26501"/>
          <a:stretch>
            <a:fillRect/>
          </a:stretch>
        </p:blipFill>
        <p:spPr>
          <a:xfrm>
            <a:off x="0" y="188640"/>
            <a:ext cx="9144000" cy="5040560"/>
          </a:xfrm>
          <a:prstGeom prst="rect">
            <a:avLst/>
          </a:prstGeom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Записи вебинаров  на сайте издательства «Просвещение»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rcRect t="87799"/>
          <a:stretch>
            <a:fillRect/>
          </a:stretch>
        </p:blipFill>
        <p:spPr>
          <a:xfrm>
            <a:off x="0" y="6021288"/>
            <a:ext cx="9144000" cy="836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1261423"/>
      </p:ext>
    </p:extLst>
  </p:cSld>
  <p:clrMapOvr>
    <a:masterClrMapping/>
  </p:clrMapOvr>
  <p:transition>
    <p:fade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Комплексные решения образовательных задач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8284216"/>
      </p:ext>
    </p:extLst>
  </p:cSld>
  <p:clrMapOvr>
    <a:masterClrMapping/>
  </p:clrMapOvr>
  <p:transition>
    <p:fade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и серии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051060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Закон об образовании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832520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Основная образовательная программа дошкольного образования (ООП)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1310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150053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466239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Образовательные области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313752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Социально – коммуникативное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487411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Познавательное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448706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Речевое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155475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Художественно - эстетическое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46645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2"/>
                </a:solidFill>
              </a:rPr>
              <a:t>Стандартизация системы дошкольного образования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033119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184989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Содержание образовательных областей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530644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627279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3643214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7905151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136664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3174641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292386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279242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176231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solidFill>
                  <a:schemeClr val="accent2"/>
                </a:solidFill>
              </a:rPr>
              <a:t>Стандартизация систем дошкольного и общего образования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5159167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127889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Части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1534778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819892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8335504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3155427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992376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Часть ОП, формируемая участниками образовательных отношений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162178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Содержание коррекционной работы</a:t>
            </a:r>
            <a:br>
              <a:rPr lang="ru-RU" smtClean="0"/>
            </a:br>
            <a:r>
              <a:rPr lang="ru-RU" smtClean="0"/>
              <a:t>и/или инклюзивного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6344148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Оформление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2539551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Дополнительный раздел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76588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ФЕДЕРАЛЬНЫЙ ГОСУДАРСТВЕННЫЙ ОБРАЗОВАТЕЛЬНЫЙ СТАНДАРТ</a:t>
            </a:r>
            <a:br>
              <a:rPr lang="ru-RU" sz="3600" smtClean="0"/>
            </a:br>
            <a:r>
              <a:rPr lang="ru-RU" sz="3600" smtClean="0"/>
              <a:t>ДОШКОЛЬНОГО ОБРАЗОВАНИЯ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0571059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Содержание краткой презентации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1578448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0410435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5316615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2281813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7853515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2428506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224578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5766174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Оценка индивидуального развития детей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4329190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Условия для работы с детьми с ОВЗ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60815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ФЕДЕРАЛЬНЫЙ ГОСУДАРСТВЕННЫЙ ОБРАЗОВАТЕЛЬНЫЙ СТАНДАРТ</a:t>
            </a:r>
            <a:br>
              <a:rPr lang="ru-RU" sz="3200" smtClean="0"/>
            </a:br>
            <a:r>
              <a:rPr lang="ru-RU" sz="3200" smtClean="0"/>
              <a:t>ДОШКОЛЬНОГО ОБРАЗОВАНИЯ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8549688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Максимально допустимый объём образовательной нагрузки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8503678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35748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82968373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040645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8196741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Трансформируемость среды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4223173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Полифункциональность среды</a:t>
            </a:r>
            <a:endParaRPr lang="ru-RU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6732748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Вариативность среды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8721585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среды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1732780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среды</a:t>
            </a:r>
            <a:endParaRPr lang="ru-RU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620284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Документы, лежащие в основе разработки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8849258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Компетенция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6300063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0350964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Реализация Программы обеспечивается кадрами: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457817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Документы, устанавливающие квалификационные характеристики педагогических и учебно-вспомогательных работников: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748160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работе в группах </a:t>
            </a:r>
            <a:r>
              <a:rPr lang="ru-RU" sz="3200" b="1" smtClean="0"/>
              <a:t>для детей с ОВЗ</a:t>
            </a:r>
            <a:endParaRPr lang="ru-RU" sz="32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8782386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9398937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Требования к материально-техническим условиям </a:t>
            </a:r>
            <a:r>
              <a:rPr lang="ru-RU" sz="3200" b="1" smtClean="0"/>
              <a:t>включают</a:t>
            </a:r>
            <a:r>
              <a:rPr lang="ru-RU" sz="3200" smtClean="0"/>
              <a:t>: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2685731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447522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Финансовые условия реализации Программы должны: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8518590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Финансирование реализации ООП ДО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339109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0680784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Объём финансового обеспечения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8431420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Расходы на средства обучения и воспитания: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6873700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коллеги! </a:t>
            </a:r>
            <a:r>
              <a:rPr lang="ru-RU" sz="240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сети Интернет размещён новый документ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8543728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5198199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Специфика дошкольного детства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2605694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Специфика результатов освоения ООП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2541691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дошкольного образования (ЦО)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6569455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</a:t>
            </a:r>
            <a:r>
              <a:rPr lang="ru-RU" u="sng" smtClean="0">
                <a:solidFill>
                  <a:srgbClr val="FF0000"/>
                </a:solidFill>
              </a:rPr>
              <a:t>НЕ МОГУТ </a:t>
            </a:r>
            <a:r>
              <a:rPr lang="ru-RU" smtClean="0"/>
              <a:t>служить основанием для: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5254869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5030264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488589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4466596"/>
      </p:ext>
    </p:extLst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9830476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9404719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18813446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7158138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7378703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Интегративные качества ребёнка</a:t>
            </a:r>
            <a:br>
              <a:rPr lang="ru-RU" smtClean="0"/>
            </a:br>
            <a:r>
              <a:rPr lang="ru-RU" smtClean="0"/>
              <a:t>7 лет (ФГТ)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1487435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6825236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0659697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8584222"/>
      </p:ext>
    </p:extLst>
  </p:cSld>
  <p:clrMapOvr>
    <a:masterClrMapping/>
  </p:clrMapOvr>
  <p:transition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358954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 </a:t>
            </a:r>
            <a:r>
              <a:rPr lang="ru-RU" sz="3600" smtClean="0"/>
              <a:t>(продолжение)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570378"/>
      </p:ext>
    </p:extLst>
  </p:cSld>
  <p:clrMapOvr>
    <a:masterClrMapping/>
  </p:clrMapOvr>
  <p:transition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3121449"/>
      </p:ext>
    </p:extLst>
  </p:cSld>
  <p:clrMapOvr>
    <a:masterClrMapping/>
  </p:clrMapOvr>
  <p:transition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1937373"/>
      </p:ext>
    </p:extLst>
  </p:cSld>
  <p:clrMapOvr>
    <a:masterClrMapping/>
  </p:clrMapOvr>
  <p:transition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8226182"/>
      </p:ext>
    </p:extLst>
  </p:cSld>
  <p:clrMapOvr>
    <a:masterClrMapping/>
  </p:clrMapOvr>
  <p:transition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  <a:t>Федеральный закон РФ</a:t>
            </a:r>
            <a:b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  <a:t> «Об образовании в Российской Федерации»</a:t>
            </a:r>
            <a:b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smtClean="0">
                <a:solidFill>
                  <a:schemeClr val="accent2">
                    <a:lumMod val="75000"/>
                  </a:schemeClr>
                </a:solidFill>
              </a:rPr>
              <a:t>Глава 7. Общее образование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9921354"/>
      </p:ext>
    </p:extLst>
  </p:cSld>
  <p:clrMapOvr>
    <a:masterClrMapping/>
  </p:clrMapOvr>
  <p:transition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smtClean="0">
                <a:solidFill>
                  <a:srgbClr val="C00000"/>
                </a:solidFill>
              </a:rPr>
              <a:t>Уровни и направления общего образования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9675674"/>
      </p:ext>
    </p:extLst>
  </p:cSld>
  <p:clrMapOvr>
    <a:masterClrMapping/>
  </p:clrMapOvr>
  <p:transition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Требования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6856189"/>
      </p:ext>
    </p:extLst>
  </p:cSld>
  <p:clrMapOvr>
    <a:masterClrMapping/>
  </p:clrMapOvr>
  <p:transition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Преемственность дошкольного</a:t>
            </a:r>
            <a:br>
              <a:rPr lang="ru-RU" smtClean="0"/>
            </a:br>
            <a:r>
              <a:rPr lang="ru-RU" smtClean="0"/>
              <a:t>и начального общего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196606"/>
      </p:ext>
    </p:extLst>
  </p:cSld>
  <p:clrMapOvr>
    <a:masterClrMapping/>
  </p:clrMapOvr>
  <p:transition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1901302"/>
      </p:ext>
    </p:extLst>
  </p:cSld>
  <p:clrMapOvr>
    <a:masterClrMapping/>
  </p:clrMapOvr>
  <p:transition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Реализация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7685640"/>
      </p:ext>
    </p:extLst>
  </p:cSld>
  <p:clrMapOvr>
    <a:masterClrMapping/>
  </p:clrMapOvr>
  <p:transition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Информация Федерального института развития образования (ФИРО)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967205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408</Words>
  <Application>Microsoft Office PowerPoint</Application>
  <PresentationFormat>Экран (4:3)</PresentationFormat>
  <Paragraphs>100</Paragraphs>
  <Slides>109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109</vt:i4>
      </vt:variant>
    </vt:vector>
  </HeadingPairs>
  <TitlesOfParts>
    <vt:vector size="110" baseType="lpstr">
      <vt:lpstr>Тема Office</vt:lpstr>
      <vt:lpstr>Федеральный закон РФ  «Об образовании в Российской Федерации» Структура системы образования</vt:lpstr>
      <vt:lpstr>Стандартизация системы дошкольного образования</vt:lpstr>
      <vt:lpstr>Стандартизация систем дошкольного и общего образования</vt:lpstr>
      <vt:lpstr>ФЕДЕРАЛЬНЫЙ ГОСУДАРСТВЕННЫЙ ОБРАЗОВАТЕЛЬНЫЙ СТАНДАРТ ДОШКОЛЬНОГО ОБРАЗОВАНИЯ</vt:lpstr>
      <vt:lpstr> ФЕДЕРАЛЬНЫЙ ГОСУДАРСТВЕННЫЙ ОБРАЗОВАТЕЛЬНЫЙ СТАНДАРТ ДОШКОЛЬНОГО ОБРАЗОВАНИЯ </vt:lpstr>
      <vt:lpstr>Документы, лежащие в основе разработки Стандарта</vt:lpstr>
      <vt:lpstr>Основные принципы Стандарта</vt:lpstr>
      <vt:lpstr>Задачи Стандарта</vt:lpstr>
      <vt:lpstr>Задачи Стандарта (продолжение)</vt:lpstr>
      <vt:lpstr>  </vt:lpstr>
      <vt:lpstr>Закон об образовании</vt:lpstr>
      <vt:lpstr>Основная образовательная программа дошкольного образования (ООП)</vt:lpstr>
      <vt:lpstr>ФГОС. Образовательные области </vt:lpstr>
      <vt:lpstr>ФГТ. Образовательные области </vt:lpstr>
      <vt:lpstr>Образовательные области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Части Программы</vt:lpstr>
      <vt:lpstr>Структура основной образовательной программы</vt:lpstr>
      <vt:lpstr>Структура основной образовательной программы</vt:lpstr>
      <vt:lpstr>Структура основной образовательной программы</vt:lpstr>
      <vt:lpstr>Структура основной образовательной программы</vt:lpstr>
      <vt:lpstr>Часть ОП, формируемая участниками образовательных отношений</vt:lpstr>
      <vt:lpstr>Содержание коррекционной работы и/или инклюзивного образования</vt:lpstr>
      <vt:lpstr>Оформление Программы</vt:lpstr>
      <vt:lpstr>Дополнительный раздел Программы</vt:lpstr>
      <vt:lpstr>Содержание краткой презентации</vt:lpstr>
      <vt:lpstr>  </vt:lpstr>
      <vt:lpstr>Слайд 42</vt:lpstr>
      <vt:lpstr>Слайд 43</vt:lpstr>
      <vt:lpstr>Психолого-педагогические условия реализации Программы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Оценка индивидуального развития детей</vt:lpstr>
      <vt:lpstr>Условия для работы с детьми с ОВЗ</vt:lpstr>
      <vt:lpstr>Максимально допустимый объём образовательной нагрузки </vt:lpstr>
      <vt:lpstr>Слайд 51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Компетенция ДОО</vt:lpstr>
      <vt:lpstr>Слайд 61</vt:lpstr>
      <vt:lpstr>Реализация Программы обеспечивается кадрами:</vt:lpstr>
      <vt:lpstr>Документы, устанавливающие квалификационные характеристики педагогических и учебно-вспомогательных работников:</vt:lpstr>
      <vt:lpstr>Кадровый состав при работе в группах для детей с ОВЗ</vt:lpstr>
      <vt:lpstr>Слайд 65</vt:lpstr>
      <vt:lpstr>Требования к материально-техническим условиям включают:</vt:lpstr>
      <vt:lpstr>Слайд 67</vt:lpstr>
      <vt:lpstr>Финансовые условия реализации Программы должны:</vt:lpstr>
      <vt:lpstr>Финансирование реализации ООП ДО </vt:lpstr>
      <vt:lpstr>Объём финансового обеспечения</vt:lpstr>
      <vt:lpstr>Расходы на средства обучения и воспитания:</vt:lpstr>
      <vt:lpstr>Уважаемые коллеги!  В сети Интернет размещён новый документ </vt:lpstr>
      <vt:lpstr>  </vt:lpstr>
      <vt:lpstr>Специфика дошкольного детства</vt:lpstr>
      <vt:lpstr>Специфика результатов освоения ООП ДО</vt:lpstr>
      <vt:lpstr>Целевые ориентиры дошкольного образования (ЦО)</vt:lpstr>
      <vt:lpstr>Целевые ориентиры НЕ МОГУТ служить основанием для: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Интегративные качества ребёнка 7 лет (ФГТ)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Федеральный закон РФ  «Об образовании в Российской Федерации» Глава 7. Общее образование</vt:lpstr>
      <vt:lpstr>Уровни и направления общего образования</vt:lpstr>
      <vt:lpstr>Требования Стандарта</vt:lpstr>
      <vt:lpstr>Преемственность дошкольного и начального общего образования</vt:lpstr>
      <vt:lpstr>Слайд 97</vt:lpstr>
      <vt:lpstr>Реализация ФГОС ДО</vt:lpstr>
      <vt:lpstr>Информация Федерального института развития образования (ФИРО)</vt:lpstr>
      <vt:lpstr>Информация Федерального института развития образования (ФИРО)</vt:lpstr>
      <vt:lpstr>Реализация ФГОС ДО</vt:lpstr>
      <vt:lpstr>План действий по обеспечению введения ФГОС ДО</vt:lpstr>
      <vt:lpstr>Письмо в органы исполнительной власти субъектов РФ</vt:lpstr>
      <vt:lpstr>Слайд 104</vt:lpstr>
      <vt:lpstr>Слайд 105</vt:lpstr>
      <vt:lpstr>Методическая помощь педагогам ДОО</vt:lpstr>
      <vt:lpstr>Записи вебинаров  на сайте издательства «Просвещение»</vt:lpstr>
      <vt:lpstr>Комплексные решения образовательных задач</vt:lpstr>
      <vt:lpstr>Программы и серии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РФ  «Об образовании в Российской Федерации» Структура системы образования</dc:title>
  <dc:creator>Демонстрационная версия</dc:creator>
  <cp:lastModifiedBy>Пользователь Windows</cp:lastModifiedBy>
  <cp:revision>5</cp:revision>
  <dcterms:created xsi:type="dcterms:W3CDTF">2014-02-06T12:08:06Z</dcterms:created>
  <dcterms:modified xsi:type="dcterms:W3CDTF">2014-02-20T12:58:04Z</dcterms:modified>
</cp:coreProperties>
</file>